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2" r:id="rId4"/>
    <p:sldId id="263" r:id="rId5"/>
    <p:sldId id="261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0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27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86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417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35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10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5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6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39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06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1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4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72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2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06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63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50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E6779E-1C6C-40DD-9586-D785EE4269C2}" type="datetimeFigureOut">
              <a:rPr lang="zh-TW" altLang="en-US" smtClean="0"/>
              <a:t>2023/6/30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DD8E-16AE-4C3F-A9A5-26B2BF287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873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jhs.tn.edu.tw/modules/tadnews/index.php?nsn=1177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sjhs.tn.edu.tw/modules/tadnews/index.php?nsn=117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jhs.tn.edu.tw/modules/tadnews/index.php?nsn=1175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AE4D1-2F14-4D43-9F09-8EF236EC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934" y="1117210"/>
            <a:ext cx="7893732" cy="894669"/>
          </a:xfrm>
        </p:spPr>
        <p:txBody>
          <a:bodyPr/>
          <a:lstStyle/>
          <a:p>
            <a:r>
              <a:rPr lang="en-US" altLang="zh-TW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112</a:t>
            </a:r>
            <a:r>
              <a:rPr lang="zh-TW" altLang="en-US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學年期末報告</a:t>
            </a:r>
            <a:r>
              <a:rPr lang="en-US" altLang="zh-TW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  <a:r>
              <a:rPr lang="zh-TW" altLang="en-US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輔導室</a:t>
            </a:r>
            <a:br>
              <a:rPr lang="zh-TW" altLang="en-US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zh-TW" altLang="en-US" sz="4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12A2A8-E0AA-4BE5-AE69-11D83EC7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426" y="2429079"/>
            <a:ext cx="3142116" cy="8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暑假作業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5" name="內容版面配置區 3">
            <a:extLst>
              <a:ext uri="{FF2B5EF4-FFF2-40B4-BE49-F238E27FC236}">
                <a16:creationId xmlns:a16="http://schemas.microsoft.com/office/drawing/2014/main" id="{F2EA5DF8-168A-4342-85BA-290A812F128A}"/>
              </a:ext>
            </a:extLst>
          </p:cNvPr>
          <p:cNvSpPr txBox="1">
            <a:spLocks/>
          </p:cNvSpPr>
          <p:nvPr/>
        </p:nvSpPr>
        <p:spPr>
          <a:xfrm>
            <a:off x="3793443" y="3537290"/>
            <a:ext cx="3142116" cy="8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體驗課程</a:t>
            </a:r>
            <a:endParaRPr lang="zh-TW" altLang="en-US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內容版面配置區 3">
            <a:extLst>
              <a:ext uri="{FF2B5EF4-FFF2-40B4-BE49-F238E27FC236}">
                <a16:creationId xmlns:a16="http://schemas.microsoft.com/office/drawing/2014/main" id="{940CF7E8-DD76-42E2-B6BC-F04E860CFF08}"/>
              </a:ext>
            </a:extLst>
          </p:cNvPr>
          <p:cNvSpPr txBox="1">
            <a:spLocks/>
          </p:cNvSpPr>
          <p:nvPr/>
        </p:nvSpPr>
        <p:spPr>
          <a:xfrm>
            <a:off x="4568484" y="4645501"/>
            <a:ext cx="4325937" cy="8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兒少性剝削宣導</a:t>
            </a:r>
            <a:endParaRPr lang="zh-TW" altLang="en-US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CE3357-2088-4B02-9F72-935F18532D51}"/>
              </a:ext>
            </a:extLst>
          </p:cNvPr>
          <p:cNvSpPr/>
          <p:nvPr/>
        </p:nvSpPr>
        <p:spPr>
          <a:xfrm>
            <a:off x="7639272" y="1856089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1120630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33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暑假作業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CEDFB7E-CDAE-4864-BBAF-2A05F68B2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8" t="10714" r="23933" b="31905"/>
          <a:stretch/>
        </p:blipFill>
        <p:spPr>
          <a:xfrm>
            <a:off x="1209923" y="1559380"/>
            <a:ext cx="9950656" cy="4949655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B26E8C9-3D6A-4C33-BACB-CAB2F02D09A7}"/>
              </a:ext>
            </a:extLst>
          </p:cNvPr>
          <p:cNvGrpSpPr/>
          <p:nvPr/>
        </p:nvGrpSpPr>
        <p:grpSpPr>
          <a:xfrm>
            <a:off x="5870867" y="672990"/>
            <a:ext cx="2113802" cy="2536415"/>
            <a:chOff x="5870867" y="672990"/>
            <a:chExt cx="2113802" cy="2536415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A7C6449C-A920-4697-A65B-52F7D53B2640}"/>
                </a:ext>
              </a:extLst>
            </p:cNvPr>
            <p:cNvGrpSpPr/>
            <p:nvPr/>
          </p:nvGrpSpPr>
          <p:grpSpPr>
            <a:xfrm>
              <a:off x="5874524" y="672990"/>
              <a:ext cx="2110145" cy="1933676"/>
              <a:chOff x="11249643" y="-920697"/>
              <a:chExt cx="5057957" cy="1933676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D1C47A3-D2D6-469A-80B4-1E081753DC5F}"/>
                  </a:ext>
                </a:extLst>
              </p:cNvPr>
              <p:cNvSpPr/>
              <p:nvPr/>
            </p:nvSpPr>
            <p:spPr>
              <a:xfrm>
                <a:off x="11249643" y="-920697"/>
                <a:ext cx="5057957" cy="596348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highlight>
                      <a:srgbClr val="FF0000"/>
                    </a:highlight>
                  </a:rPr>
                  <a:t> </a:t>
                </a:r>
                <a:r>
                  <a:rPr lang="en-US" altLang="zh-TW" b="1" dirty="0">
                    <a:solidFill>
                      <a:schemeClr val="bg1"/>
                    </a:solidFill>
                    <a:highlight>
                      <a:srgbClr val="FF0000"/>
                    </a:highlight>
                  </a:rPr>
                  <a:t>1</a:t>
                </a:r>
                <a:r>
                  <a:rPr lang="en-US" altLang="zh-TW" dirty="0">
                    <a:highlight>
                      <a:srgbClr val="FF0000"/>
                    </a:highlight>
                  </a:rPr>
                  <a:t> </a:t>
                </a:r>
                <a:r>
                  <a:rPr lang="en-US" altLang="zh-TW" dirty="0"/>
                  <a:t> </a:t>
                </a:r>
                <a:r>
                  <a:rPr lang="zh-TW" altLang="en-US" b="1" dirty="0">
                    <a:solidFill>
                      <a:schemeClr val="tx1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上新市國中網站後，點選公告宣導</a:t>
                </a:r>
              </a:p>
            </p:txBody>
          </p:sp>
          <p:cxnSp>
            <p:nvCxnSpPr>
              <p:cNvPr id="7" name="接點: 肘形 6">
                <a:extLst>
                  <a:ext uri="{FF2B5EF4-FFF2-40B4-BE49-F238E27FC236}">
                    <a16:creationId xmlns:a16="http://schemas.microsoft.com/office/drawing/2014/main" id="{65832131-030B-4BA0-859A-4FE1CC986C15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rot="5400000">
                <a:off x="12446849" y="-318795"/>
                <a:ext cx="1337329" cy="132622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流程圖: 結束點 10">
              <a:extLst>
                <a:ext uri="{FF2B5EF4-FFF2-40B4-BE49-F238E27FC236}">
                  <a16:creationId xmlns:a16="http://schemas.microsoft.com/office/drawing/2014/main" id="{E5DD3551-3893-4342-B4D1-78B53AF7B8EC}"/>
                </a:ext>
              </a:extLst>
            </p:cNvPr>
            <p:cNvSpPr/>
            <p:nvPr/>
          </p:nvSpPr>
          <p:spPr>
            <a:xfrm>
              <a:off x="5870867" y="2606667"/>
              <a:ext cx="1010880" cy="602738"/>
            </a:xfrm>
            <a:prstGeom prst="flowChartTerminato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endParaRPr lang="zh-TW" altLang="en-US">
                <a:solidFill>
                  <a:schemeClr val="accent2"/>
                </a:solidFill>
                <a:highlight>
                  <a:srgbClr val="FF0000"/>
                </a:highlight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03E7480-C2D0-468D-A4BB-D1435A69BAAA}"/>
              </a:ext>
            </a:extLst>
          </p:cNvPr>
          <p:cNvGrpSpPr/>
          <p:nvPr/>
        </p:nvGrpSpPr>
        <p:grpSpPr>
          <a:xfrm>
            <a:off x="5085120" y="3748204"/>
            <a:ext cx="3614540" cy="2536415"/>
            <a:chOff x="3267206" y="1424104"/>
            <a:chExt cx="3614540" cy="2536415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77EA92AF-F97A-4543-AF61-8CCAD61CE8B5}"/>
                </a:ext>
              </a:extLst>
            </p:cNvPr>
            <p:cNvGrpSpPr/>
            <p:nvPr/>
          </p:nvGrpSpPr>
          <p:grpSpPr>
            <a:xfrm>
              <a:off x="4278086" y="1424104"/>
              <a:ext cx="2603660" cy="2235046"/>
              <a:chOff x="7423029" y="-169583"/>
              <a:chExt cx="6240899" cy="2235046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1B4B77-31B6-4E09-869E-005BA65B144B}"/>
                  </a:ext>
                </a:extLst>
              </p:cNvPr>
              <p:cNvSpPr/>
              <p:nvPr/>
            </p:nvSpPr>
            <p:spPr>
              <a:xfrm>
                <a:off x="9421133" y="-169583"/>
                <a:ext cx="4242795" cy="50313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highlight>
                      <a:srgbClr val="FF0000"/>
                    </a:highlight>
                  </a:rPr>
                  <a:t> </a:t>
                </a:r>
                <a:r>
                  <a:rPr lang="en-US" altLang="zh-TW" b="1" dirty="0">
                    <a:solidFill>
                      <a:schemeClr val="bg1"/>
                    </a:solidFill>
                    <a:highlight>
                      <a:srgbClr val="FF0000"/>
                    </a:highlight>
                  </a:rPr>
                  <a:t>2</a:t>
                </a:r>
                <a:r>
                  <a:rPr lang="en-US" altLang="zh-TW" dirty="0">
                    <a:highlight>
                      <a:srgbClr val="FF0000"/>
                    </a:highlight>
                  </a:rPr>
                  <a:t> </a:t>
                </a:r>
                <a:r>
                  <a:rPr lang="en-US" altLang="zh-TW" dirty="0"/>
                  <a:t> </a:t>
                </a:r>
                <a:r>
                  <a:rPr lang="zh-TW" altLang="en-US" b="1" dirty="0">
                    <a:solidFill>
                      <a:schemeClr val="bg1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點選輔導組</a:t>
                </a:r>
              </a:p>
            </p:txBody>
          </p:sp>
          <p:cxnSp>
            <p:nvCxnSpPr>
              <p:cNvPr id="18" name="接點: 肘形 17">
                <a:extLst>
                  <a:ext uri="{FF2B5EF4-FFF2-40B4-BE49-F238E27FC236}">
                    <a16:creationId xmlns:a16="http://schemas.microsoft.com/office/drawing/2014/main" id="{28EB455E-5AC7-4D2D-ACE4-2FFCAC66E996}"/>
                  </a:ext>
                </a:extLst>
              </p:cNvPr>
              <p:cNvCxnSpPr>
                <a:cxnSpLocks/>
                <a:stCxn id="17" idx="2"/>
                <a:endCxn id="16" idx="3"/>
              </p:cNvCxnSpPr>
              <p:nvPr/>
            </p:nvCxnSpPr>
            <p:spPr>
              <a:xfrm rot="5400000">
                <a:off x="8616822" y="-860246"/>
                <a:ext cx="1731916" cy="4119502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流程圖: 結束點 15">
              <a:extLst>
                <a:ext uri="{FF2B5EF4-FFF2-40B4-BE49-F238E27FC236}">
                  <a16:creationId xmlns:a16="http://schemas.microsoft.com/office/drawing/2014/main" id="{6996A53E-B8EA-4C19-BBD2-817D2711250B}"/>
                </a:ext>
              </a:extLst>
            </p:cNvPr>
            <p:cNvSpPr/>
            <p:nvPr/>
          </p:nvSpPr>
          <p:spPr>
            <a:xfrm>
              <a:off x="3267206" y="3357781"/>
              <a:ext cx="1010880" cy="602738"/>
            </a:xfrm>
            <a:prstGeom prst="flowChartTerminato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endParaRPr lang="zh-TW" altLang="en-US">
                <a:solidFill>
                  <a:schemeClr val="accent2"/>
                </a:solidFill>
                <a:highlight>
                  <a:srgbClr val="FF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34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BDD182A-C998-45B9-8B8C-3EED9338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0" t="39369" r="24306" b="29048"/>
          <a:stretch/>
        </p:blipFill>
        <p:spPr>
          <a:xfrm>
            <a:off x="1104989" y="1875300"/>
            <a:ext cx="9982022" cy="3745807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暑假作業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2" name="圖片 21">
            <a:hlinkClick r:id="rId3"/>
            <a:extLst>
              <a:ext uri="{FF2B5EF4-FFF2-40B4-BE49-F238E27FC236}">
                <a16:creationId xmlns:a16="http://schemas.microsoft.com/office/drawing/2014/main" id="{51D22EEF-43CD-4416-A254-4EEAA127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0" t="48012" r="24306" b="44829"/>
          <a:stretch/>
        </p:blipFill>
        <p:spPr>
          <a:xfrm>
            <a:off x="1104989" y="2899117"/>
            <a:ext cx="9982022" cy="849086"/>
          </a:xfrm>
          <a:prstGeom prst="rect">
            <a:avLst/>
          </a:prstGeom>
        </p:spPr>
      </p:pic>
      <p:pic>
        <p:nvPicPr>
          <p:cNvPr id="23" name="圖片 22">
            <a:hlinkClick r:id="rId4"/>
            <a:extLst>
              <a:ext uri="{FF2B5EF4-FFF2-40B4-BE49-F238E27FC236}">
                <a16:creationId xmlns:a16="http://schemas.microsoft.com/office/drawing/2014/main" id="{23CA9462-999E-44AC-BCA6-D9956D72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0" t="55532" r="24306" b="37309"/>
          <a:stretch/>
        </p:blipFill>
        <p:spPr>
          <a:xfrm>
            <a:off x="1104989" y="3835567"/>
            <a:ext cx="9982022" cy="849087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C089BB24-A538-42A1-BCEA-446BAA8CE90E}"/>
              </a:ext>
            </a:extLst>
          </p:cNvPr>
          <p:cNvSpPr/>
          <p:nvPr/>
        </p:nvSpPr>
        <p:spPr>
          <a:xfrm>
            <a:off x="1344386" y="2915445"/>
            <a:ext cx="9503228" cy="81642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9D5CB2FB-572F-4D48-8E17-7A9D216E8934}"/>
              </a:ext>
            </a:extLst>
          </p:cNvPr>
          <p:cNvSpPr/>
          <p:nvPr/>
        </p:nvSpPr>
        <p:spPr>
          <a:xfrm>
            <a:off x="1344386" y="3820876"/>
            <a:ext cx="9503228" cy="81642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25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12600D9-E3F1-4C1B-AF26-CD0A14CF6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44287" r="24677" b="4404"/>
          <a:stretch/>
        </p:blipFill>
        <p:spPr>
          <a:xfrm>
            <a:off x="1209923" y="1518561"/>
            <a:ext cx="9942491" cy="4459113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體驗課程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92C6760-A6D5-4805-9327-7D334B4F20A8}"/>
              </a:ext>
            </a:extLst>
          </p:cNvPr>
          <p:cNvGrpSpPr/>
          <p:nvPr/>
        </p:nvGrpSpPr>
        <p:grpSpPr>
          <a:xfrm>
            <a:off x="3982198" y="672990"/>
            <a:ext cx="3400449" cy="2113778"/>
            <a:chOff x="5870867" y="1095627"/>
            <a:chExt cx="3400449" cy="2113778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BD480EF3-1424-4DF1-B57D-A5E19239616A}"/>
                </a:ext>
              </a:extLst>
            </p:cNvPr>
            <p:cNvGrpSpPr/>
            <p:nvPr/>
          </p:nvGrpSpPr>
          <p:grpSpPr>
            <a:xfrm>
              <a:off x="6881748" y="1095627"/>
              <a:ext cx="2389568" cy="1812409"/>
              <a:chOff x="13663930" y="-498060"/>
              <a:chExt cx="5727726" cy="1812409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6B29773-E44E-4719-83DA-7F74876B8B50}"/>
                  </a:ext>
                </a:extLst>
              </p:cNvPr>
              <p:cNvSpPr/>
              <p:nvPr/>
            </p:nvSpPr>
            <p:spPr>
              <a:xfrm>
                <a:off x="14333699" y="-498060"/>
                <a:ext cx="5057957" cy="596348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highlight>
                      <a:srgbClr val="FF0000"/>
                    </a:highlight>
                  </a:rPr>
                  <a:t> </a:t>
                </a:r>
                <a:r>
                  <a:rPr lang="en-US" altLang="zh-TW" b="1" dirty="0">
                    <a:solidFill>
                      <a:schemeClr val="bg1"/>
                    </a:solidFill>
                    <a:highlight>
                      <a:srgbClr val="FF0000"/>
                    </a:highlight>
                  </a:rPr>
                  <a:t>1</a:t>
                </a:r>
                <a:r>
                  <a:rPr lang="en-US" altLang="zh-TW" dirty="0">
                    <a:highlight>
                      <a:srgbClr val="FF0000"/>
                    </a:highlight>
                  </a:rPr>
                  <a:t> </a:t>
                </a:r>
                <a:r>
                  <a:rPr lang="en-US" altLang="zh-TW" dirty="0"/>
                  <a:t> </a:t>
                </a:r>
                <a:r>
                  <a:rPr lang="zh-TW" altLang="en-US" b="1" dirty="0">
                    <a:solidFill>
                      <a:schemeClr val="tx1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上新市國中網站後，點選適性入學</a:t>
                </a:r>
              </a:p>
            </p:txBody>
          </p:sp>
          <p:cxnSp>
            <p:nvCxnSpPr>
              <p:cNvPr id="13" name="接點: 肘形 12">
                <a:extLst>
                  <a:ext uri="{FF2B5EF4-FFF2-40B4-BE49-F238E27FC236}">
                    <a16:creationId xmlns:a16="http://schemas.microsoft.com/office/drawing/2014/main" id="{7FBC1A1D-3E66-49F3-B3D8-C86FB93E3016}"/>
                  </a:ext>
                </a:extLst>
              </p:cNvPr>
              <p:cNvCxnSpPr>
                <a:cxnSpLocks/>
                <a:stCxn id="12" idx="2"/>
                <a:endCxn id="11" idx="3"/>
              </p:cNvCxnSpPr>
              <p:nvPr/>
            </p:nvCxnSpPr>
            <p:spPr>
              <a:xfrm rot="5400000">
                <a:off x="14655275" y="-893057"/>
                <a:ext cx="1216061" cy="3198751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流程圖: 結束點 10">
              <a:extLst>
                <a:ext uri="{FF2B5EF4-FFF2-40B4-BE49-F238E27FC236}">
                  <a16:creationId xmlns:a16="http://schemas.microsoft.com/office/drawing/2014/main" id="{A3E3D1F8-F0CC-4DBB-BBB0-9BDBC3AA8F77}"/>
                </a:ext>
              </a:extLst>
            </p:cNvPr>
            <p:cNvSpPr/>
            <p:nvPr/>
          </p:nvSpPr>
          <p:spPr>
            <a:xfrm>
              <a:off x="5870867" y="2606667"/>
              <a:ext cx="1010880" cy="602738"/>
            </a:xfrm>
            <a:prstGeom prst="flowChartTerminato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endParaRPr lang="zh-TW" altLang="en-US">
                <a:solidFill>
                  <a:schemeClr val="accent2"/>
                </a:solidFill>
                <a:highlight>
                  <a:srgbClr val="FF0000"/>
                </a:highlight>
              </a:endParaRPr>
            </a:p>
          </p:txBody>
        </p:sp>
      </p:grpSp>
      <p:pic>
        <p:nvPicPr>
          <p:cNvPr id="16" name="圖片 15">
            <a:hlinkClick r:id="rId3"/>
            <a:extLst>
              <a:ext uri="{FF2B5EF4-FFF2-40B4-BE49-F238E27FC236}">
                <a16:creationId xmlns:a16="http://schemas.microsoft.com/office/drawing/2014/main" id="{602722BB-1220-4A8C-A65D-DA875E31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66003" r="24677" b="27963"/>
          <a:stretch/>
        </p:blipFill>
        <p:spPr>
          <a:xfrm>
            <a:off x="1209922" y="3405764"/>
            <a:ext cx="9942491" cy="524403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C089BB24-A538-42A1-BCEA-446BAA8CE90E}"/>
              </a:ext>
            </a:extLst>
          </p:cNvPr>
          <p:cNvSpPr/>
          <p:nvPr/>
        </p:nvSpPr>
        <p:spPr>
          <a:xfrm>
            <a:off x="4201885" y="3327429"/>
            <a:ext cx="5929993" cy="60273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8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兒少性剝削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28602BB-EE5E-4392-9905-DCB9452D3CED}"/>
              </a:ext>
            </a:extLst>
          </p:cNvPr>
          <p:cNvSpPr txBox="1"/>
          <p:nvPr/>
        </p:nvSpPr>
        <p:spPr>
          <a:xfrm>
            <a:off x="1209923" y="1486894"/>
            <a:ext cx="9772153" cy="363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壹、什麼是兒少性剝削</a:t>
            </a:r>
            <a:endParaRPr lang="en-US" altLang="zh-TW" sz="36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一、使兒童或少年為有對價之性交或猥褻行為。</a:t>
            </a:r>
            <a:endParaRPr lang="en-US" altLang="zh-TW" sz="24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二、利用兒童或少為性交、猥褻之行為，以供人觀覽。</a:t>
            </a:r>
            <a:endParaRPr lang="en-US" altLang="zh-TW" sz="24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三、拍攝、製造兒童或少年為性交或猥褻之圖畫、照片、影片、影帶、光碟、電子訊號或其他物品。</a:t>
            </a:r>
            <a:endParaRPr lang="en-US" altLang="zh-TW" sz="24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四、使兒童或少年坐檯陪酒或涉及色情之伴遊、伴唱、伴舞等行為。</a:t>
            </a:r>
          </a:p>
        </p:txBody>
      </p:sp>
    </p:spTree>
    <p:extLst>
      <p:ext uri="{BB962C8B-B14F-4D97-AF65-F5344CB8AC3E}">
        <p14:creationId xmlns:p14="http://schemas.microsoft.com/office/powerpoint/2010/main" val="223380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兒少性剝削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28602BB-EE5E-4392-9905-DCB9452D3CED}"/>
              </a:ext>
            </a:extLst>
          </p:cNvPr>
          <p:cNvSpPr txBox="1"/>
          <p:nvPr/>
        </p:nvSpPr>
        <p:spPr>
          <a:xfrm>
            <a:off x="1209923" y="1486894"/>
            <a:ext cx="9772153" cy="457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貳、私密影像遭散布或遭受威脅時</a:t>
            </a:r>
          </a:p>
          <a:p>
            <a:pPr marL="538163" indent="-538163">
              <a:lnSpc>
                <a:spcPct val="150000"/>
              </a:lnSpc>
            </a:pPr>
            <a:r>
              <a:rPr lang="en-US" altLang="zh-TW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Step1</a:t>
            </a:r>
            <a:r>
              <a:rPr lang="zh-TW" altLang="en-US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救助</a:t>
            </a:r>
            <a:endParaRPr lang="en-US" altLang="zh-TW" sz="20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告訴老師、家人、或打</a:t>
            </a:r>
            <a:r>
              <a:rPr lang="en-US" altLang="zh-TW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113</a:t>
            </a: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，討論下一步可以怎麼做。</a:t>
            </a:r>
            <a:endParaRPr lang="en-US" altLang="zh-TW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en-US" altLang="zh-TW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Step2</a:t>
            </a:r>
            <a:r>
              <a:rPr lang="zh-TW" altLang="en-US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蒐證</a:t>
            </a:r>
            <a:endParaRPr lang="en-US" altLang="zh-TW" sz="20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保留對話、相關截圖與事證。</a:t>
            </a:r>
            <a:endParaRPr lang="en-US" altLang="zh-TW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en-US" altLang="zh-TW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Step3</a:t>
            </a:r>
            <a:r>
              <a:rPr lang="zh-TW" altLang="en-US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報警</a:t>
            </a:r>
            <a:endParaRPr lang="en-US" altLang="zh-TW" sz="20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由警方蒐集犯罪證據，並將影像移除。</a:t>
            </a:r>
            <a:endParaRPr lang="en-US" altLang="zh-TW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en-US" altLang="zh-TW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Step4</a:t>
            </a:r>
            <a:r>
              <a:rPr lang="zh-TW" altLang="en-US" sz="20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移除</a:t>
            </a:r>
            <a:endParaRPr lang="en-US" altLang="zh-TW" sz="20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上「</a:t>
            </a:r>
            <a:r>
              <a:rPr lang="en-US" altLang="zh-TW" sz="2000" b="1" dirty="0" err="1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iWIN</a:t>
            </a: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網路內容防護機構」官網，或撥打</a:t>
            </a:r>
            <a:r>
              <a:rPr lang="en-US" altLang="zh-TW" sz="2000" b="1" dirty="0" err="1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iWIN</a:t>
            </a:r>
            <a:r>
              <a:rPr lang="zh-TW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熱線：</a:t>
            </a:r>
            <a:r>
              <a:rPr lang="en-US" altLang="zh-TW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02-2577-5118</a:t>
            </a:r>
          </a:p>
        </p:txBody>
      </p:sp>
    </p:spTree>
    <p:extLst>
      <p:ext uri="{BB962C8B-B14F-4D97-AF65-F5344CB8AC3E}">
        <p14:creationId xmlns:p14="http://schemas.microsoft.com/office/powerpoint/2010/main" val="152126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兒少性剝削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28602BB-EE5E-4392-9905-DCB9452D3CED}"/>
              </a:ext>
            </a:extLst>
          </p:cNvPr>
          <p:cNvSpPr txBox="1"/>
          <p:nvPr/>
        </p:nvSpPr>
        <p:spPr>
          <a:xfrm>
            <a:off x="1209923" y="1486894"/>
            <a:ext cx="9772153" cy="133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參、避免成為加害人</a:t>
            </a:r>
          </a:p>
          <a:p>
            <a:pPr marL="538163" indent="-538163">
              <a:lnSpc>
                <a:spcPct val="150000"/>
              </a:lnSpc>
            </a:pPr>
            <a:endParaRPr lang="en-US" altLang="zh-TW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B9DBE5-68A5-49CE-8D74-CC887C58B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1" t="11292" r="49134" b="62747"/>
          <a:stretch/>
        </p:blipFill>
        <p:spPr>
          <a:xfrm>
            <a:off x="742268" y="2476151"/>
            <a:ext cx="2506436" cy="311135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C866AE2-1BB6-4CC7-B712-998B5497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37845" r="35547" b="40119"/>
          <a:stretch/>
        </p:blipFill>
        <p:spPr>
          <a:xfrm>
            <a:off x="8763098" y="2476148"/>
            <a:ext cx="2771686" cy="311135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3BA585F-3AEF-47F3-A2E1-9391334C7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5" t="11292" r="35458" b="62747"/>
          <a:stretch/>
        </p:blipFill>
        <p:spPr>
          <a:xfrm>
            <a:off x="3370486" y="2476153"/>
            <a:ext cx="2394861" cy="31113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5E74112-4ED5-4C5A-8D6B-7FC2EC0B3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t="37845" r="50314" b="40119"/>
          <a:stretch/>
        </p:blipFill>
        <p:spPr>
          <a:xfrm>
            <a:off x="6030713" y="2476148"/>
            <a:ext cx="2670684" cy="311135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574A3BD-B804-49B1-B6B7-310F3D453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1" t="11292" r="49134" b="62747"/>
          <a:stretch/>
        </p:blipFill>
        <p:spPr>
          <a:xfrm>
            <a:off x="793068" y="2476150"/>
            <a:ext cx="2506436" cy="311135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B46BBD2-B8CC-48DE-8D06-654E6463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5" t="11292" r="35458" b="62747"/>
          <a:stretch/>
        </p:blipFill>
        <p:spPr>
          <a:xfrm>
            <a:off x="3564870" y="2476147"/>
            <a:ext cx="2394861" cy="31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B4CF454-37FC-43E7-BEAC-D1980F1A07E1}"/>
              </a:ext>
            </a:extLst>
          </p:cNvPr>
          <p:cNvSpPr/>
          <p:nvPr/>
        </p:nvSpPr>
        <p:spPr>
          <a:xfrm>
            <a:off x="1209923" y="672990"/>
            <a:ext cx="3093057" cy="81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兒少性剝削</a:t>
            </a:r>
            <a:endParaRPr lang="zh-TW" altLang="en-US" sz="20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28602BB-EE5E-4392-9905-DCB9452D3CED}"/>
              </a:ext>
            </a:extLst>
          </p:cNvPr>
          <p:cNvSpPr txBox="1"/>
          <p:nvPr/>
        </p:nvSpPr>
        <p:spPr>
          <a:xfrm>
            <a:off x="1209923" y="1486894"/>
            <a:ext cx="9772153" cy="4275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肆、避免成為被害人</a:t>
            </a:r>
            <a:endParaRPr lang="en-US" altLang="zh-TW" sz="36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遇興起不拍照</a:t>
            </a:r>
            <a:endParaRPr lang="en-US" altLang="zh-TW" sz="24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不要答應任何要拍攝自己私密影像的請求。</a:t>
            </a:r>
            <a:endParaRPr lang="en-US" altLang="zh-TW" sz="24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遇索取不要給</a:t>
            </a:r>
            <a:endParaRPr lang="en-US" altLang="zh-TW" sz="24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任何提供自拍私密影像的理由都不足以讓你承擔被外流的痛苦。</a:t>
            </a:r>
            <a:endParaRPr lang="en-US" altLang="zh-TW" sz="24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highlight>
                  <a:srgbClr val="800000"/>
                </a:highligh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遇威脅不隱忍</a:t>
            </a:r>
            <a:endParaRPr lang="en-US" altLang="zh-TW" sz="2400" b="1" dirty="0">
              <a:highlight>
                <a:srgbClr val="800000"/>
              </a:highligh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538163" indent="-538163">
              <a:lnSpc>
                <a:spcPct val="150000"/>
              </a:lnSpc>
            </a:pPr>
            <a:r>
              <a:rPr lang="zh-TW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只要答應了一次都會擺脫不了糾纏，遇到威脅請勇於求助</a:t>
            </a:r>
            <a:r>
              <a:rPr lang="zh-TW" altLang="en-US" sz="28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  <a:endParaRPr lang="en-US" altLang="zh-TW" sz="28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137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306</Words>
  <Application>Microsoft Office PowerPoint</Application>
  <PresentationFormat>寬螢幕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Adobe 黑体 Std R</vt:lpstr>
      <vt:lpstr>Adobe 繁黑體 Std B</vt:lpstr>
      <vt:lpstr>新細明體</vt:lpstr>
      <vt:lpstr>Arial</vt:lpstr>
      <vt:lpstr>Century Gothic</vt:lpstr>
      <vt:lpstr>Wingdings 3</vt:lpstr>
      <vt:lpstr>離子</vt:lpstr>
      <vt:lpstr>112學年期末報告-輔導室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10</cp:revision>
  <dcterms:created xsi:type="dcterms:W3CDTF">2023-06-29T08:31:18Z</dcterms:created>
  <dcterms:modified xsi:type="dcterms:W3CDTF">2023-06-30T00:51:44Z</dcterms:modified>
</cp:coreProperties>
</file>